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38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2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79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61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28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5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6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7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8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7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9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1DCC-27A4-4B06-8839-2C0DAC883C4A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8867D-C441-4C15-9A46-3D28AFF4C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50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:\Users\Компик\Desktop\Документы Федюнин\Призыв\АГИТКА\Без-имени-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75"/>
          <a:stretch/>
        </p:blipFill>
        <p:spPr bwMode="auto">
          <a:xfrm>
            <a:off x="0" y="-16147"/>
            <a:ext cx="6858000" cy="3181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08720" y="3165838"/>
            <a:ext cx="51125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1" dirty="0" smtClean="0"/>
              <a:t>Как поступить на военную службу по контракту.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6632" y="3535170"/>
            <a:ext cx="6741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200" dirty="0"/>
              <a:t>По вопросам заключения контракта для прохождения службы в Вооруженных Силах Российской Федерации можно обратиться в военный комиссариат </a:t>
            </a:r>
            <a:r>
              <a:rPr lang="ru-RU" sz="1200" dirty="0" err="1"/>
              <a:t>Подпорожского</a:t>
            </a:r>
            <a:r>
              <a:rPr lang="ru-RU" sz="1200" dirty="0"/>
              <a:t> и Лодейнопольского районов (тел 8 81365 2-10-09) или в военно-учетный стол Лодейнопольского городского поселения (здание военно-призывного пункта на территории бывшего военного городка тел. 8 81364 2-22-09).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366167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4238" algn="just" fontAlgn="base"/>
            <a:r>
              <a:rPr lang="ru-RU" sz="1200" b="1" dirty="0"/>
              <a:t>Перечень документов:</a:t>
            </a:r>
            <a:endParaRPr lang="ru-RU" sz="1200" dirty="0"/>
          </a:p>
          <a:p>
            <a:pPr marL="2325688" lvl="0" indent="-171450" algn="just" fontAlgn="base">
              <a:buFont typeface="Arial" panose="020B0604020202020204" pitchFamily="34" charset="0"/>
              <a:buChar char="•"/>
            </a:pPr>
            <a:r>
              <a:rPr lang="ru-RU" sz="1200" dirty="0"/>
              <a:t>Заполнить и подписать заявление.</a:t>
            </a:r>
          </a:p>
          <a:p>
            <a:pPr marL="2325688" lvl="0" indent="-171450" algn="just" fontAlgn="base">
              <a:buFont typeface="Arial" panose="020B0604020202020204" pitchFamily="34" charset="0"/>
              <a:buChar char="•"/>
            </a:pPr>
            <a:r>
              <a:rPr lang="ru-RU" sz="1200" dirty="0"/>
              <a:t>Автобиография и </a:t>
            </a:r>
            <a:r>
              <a:rPr lang="ru-RU" sz="1200" dirty="0" smtClean="0"/>
              <a:t>анкета.</a:t>
            </a:r>
            <a:endParaRPr lang="ru-RU" sz="1200" dirty="0"/>
          </a:p>
          <a:p>
            <a:pPr marL="2325688" lvl="0" indent="-171450" algn="just" fontAlgn="base">
              <a:buFont typeface="Arial" panose="020B0604020202020204" pitchFamily="34" charset="0"/>
              <a:buChar char="•"/>
            </a:pPr>
            <a:r>
              <a:rPr lang="ru-RU" sz="1200" dirty="0"/>
              <a:t>Паспорт.</a:t>
            </a:r>
          </a:p>
          <a:p>
            <a:pPr marL="2325688" lvl="0" indent="-171450" algn="just" fontAlgn="base">
              <a:buFont typeface="Arial" panose="020B0604020202020204" pitchFamily="34" charset="0"/>
              <a:buChar char="•"/>
            </a:pPr>
            <a:r>
              <a:rPr lang="ru-RU" sz="1200" dirty="0"/>
              <a:t>Военный билет (при наличии).</a:t>
            </a:r>
          </a:p>
          <a:p>
            <a:pPr marL="2325688" lvl="0" indent="-171450" algn="just" fontAlgn="base">
              <a:buFont typeface="Arial" panose="020B0604020202020204" pitchFamily="34" charset="0"/>
              <a:buChar char="•"/>
            </a:pPr>
            <a:r>
              <a:rPr lang="ru-RU" sz="1200" dirty="0"/>
              <a:t>Свидетельства о браке и рождении детей (при наличии).</a:t>
            </a:r>
          </a:p>
          <a:p>
            <a:pPr marL="2325688" lvl="0" indent="-171450" algn="just" fontAlgn="base">
              <a:buFont typeface="Arial" panose="020B0604020202020204" pitchFamily="34" charset="0"/>
              <a:buChar char="•"/>
            </a:pPr>
            <a:r>
              <a:rPr lang="ru-RU" sz="1200" dirty="0"/>
              <a:t>Документы об образовании. </a:t>
            </a:r>
          </a:p>
          <a:p>
            <a:pPr marL="2154238" algn="just" fontAlgn="base"/>
            <a:r>
              <a:rPr lang="ru-RU" sz="1200" b="1" dirty="0" smtClean="0"/>
              <a:t>Контракт заключается на 1 год, 3 года и 5 лет.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5935827"/>
            <a:ext cx="685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1" dirty="0"/>
              <a:t>Выплаты и льготы </a:t>
            </a:r>
            <a:r>
              <a:rPr lang="ru-RU" sz="1600" b="1" dirty="0" smtClean="0"/>
              <a:t>от </a:t>
            </a:r>
            <a:r>
              <a:rPr lang="ru-RU" sz="1600" b="1" dirty="0"/>
              <a:t>Ленинградской области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6672" y="6300192"/>
            <a:ext cx="619268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- ЕДИНОВРЕМЕННАЯ ДЕНЕЖНАЯ ВЫПЛАТА 300 </a:t>
            </a:r>
            <a:r>
              <a:rPr lang="ru-RU" sz="1100" b="1" smtClean="0">
                <a:solidFill>
                  <a:schemeClr val="accent3">
                    <a:lumMod val="50000"/>
                  </a:schemeClr>
                </a:solidFill>
              </a:rPr>
              <a:t>000 </a:t>
            </a:r>
            <a:r>
              <a:rPr lang="ru-RU" sz="1100" b="1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sz="1100" b="1" smtClean="0">
                <a:solidFill>
                  <a:schemeClr val="accent3">
                    <a:lumMod val="50000"/>
                  </a:schemeClr>
                </a:solidFill>
              </a:rPr>
              <a:t>УБЛЕЙ</a:t>
            </a:r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ru-RU" sz="1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ru-RU" sz="1100" dirty="0" smtClean="0"/>
              <a:t>- ОСОБЫЕ ПРАВА В СФЕРЕ ОБРАЗОВАНИЯ, ВОСПИТАНИЯ, ОТДЫХА И ОЗДОРОВЛЕНИЯ ДЕТЯМ;</a:t>
            </a:r>
          </a:p>
          <a:p>
            <a:pPr fontAlgn="ctr"/>
            <a:r>
              <a:rPr lang="ru-RU" sz="1100" dirty="0" smtClean="0"/>
              <a:t>  - ЛЬГОТНЫЙ ПРОЕЗД НА АВТОМОБИЛЬНОМ ТРАНСПОРТЕ НА СМЕЖНЫХ МЕЖРЕГИОНАЛЬНЫХ, МЕЖМУНИЦИПАЛЬНЫХ И МУНИЦИПАЛЬНЫХ МАРШРУТАХ РЕГУЛЯРНЫХ ПЕРЕВОЗОК ПО РЕГУЛИРУЕМЫМ ТАРИФАМ ЛЕНИНГРАДСКОЙ ОБЛАСТИ ЧЛЕНАМ СЕМЕЙ УЧАСТНИКОВ СВО;</a:t>
            </a:r>
          </a:p>
          <a:p>
            <a:pPr fontAlgn="ctr"/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 - ЕЖЕМЕСЯЧНАЯ ДЕНЕЖНАЯ КОМПЕНСАЦИЯ ЧАСТИ РАСХОДОВ НА ОПЛАТУ ЖИЛОГО ПОМЕЩЕНИЯ И КОММУНАЛЬНЫХ УСЛУГ УЧАСТНИКАМ СВО И ЧЛЕНАМ ИХ СЕМЕЙ;</a:t>
            </a:r>
            <a:endParaRPr lang="ru-RU" sz="1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fontAlgn="ctr"/>
            <a:r>
              <a:rPr lang="ru-RU" sz="1100" dirty="0" smtClean="0"/>
              <a:t> - ПРЕДОСТАВЛЕНИЕ ТЕХНИЧЕСКИХ СРЕДСТВ РЕАБИЛИТАЦИИ В ПРОКАТ НА БЕЗВОЗМЕЗДНЫХ УСЛОВИЯХ;</a:t>
            </a:r>
          </a:p>
          <a:p>
            <a:pPr fontAlgn="ctr"/>
            <a:r>
              <a:rPr lang="ru-RU" sz="1100" dirty="0" smtClean="0"/>
              <a:t>  - КУРС ОЗДОРОВИТЕЛЬНОГО ОТДЫХА «ЗДРАВНИЦА 47»;</a:t>
            </a:r>
          </a:p>
          <a:p>
            <a:pPr fontAlgn="ctr"/>
            <a:r>
              <a:rPr lang="ru-RU" sz="1100" dirty="0" smtClean="0"/>
              <a:t> - ЭКСТРЕННАЯ ПОМОЩЬ НА ДОМУ «ТРЕВОЖНАЯ КНОПКА».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59420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8640" y="395536"/>
            <a:ext cx="6408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1" dirty="0"/>
              <a:t>Федеральные льготы и социальные </a:t>
            </a:r>
            <a:r>
              <a:rPr lang="ru-RU" sz="1600" b="1" dirty="0" smtClean="0"/>
              <a:t>гарантии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2656" y="764621"/>
            <a:ext cx="6120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3175" fontAlgn="base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Статус ветерана боевых </a:t>
            </a:r>
            <a:r>
              <a:rPr lang="ru-RU" sz="1200" dirty="0" smtClean="0"/>
              <a:t>действий;</a:t>
            </a:r>
            <a:endParaRPr lang="ru-RU" sz="1200" dirty="0"/>
          </a:p>
          <a:p>
            <a:pPr marL="354013" lvl="0" indent="3175" fontAlgn="base">
              <a:buFont typeface="Arial" panose="020B0604020202020204" pitchFamily="34" charset="0"/>
              <a:buChar char="•"/>
            </a:pPr>
            <a:r>
              <a:rPr lang="ru-RU" sz="1200" dirty="0" smtClean="0"/>
              <a:t> льготное </a:t>
            </a:r>
            <a:r>
              <a:rPr lang="ru-RU" sz="1200" dirty="0"/>
              <a:t>обеспечение </a:t>
            </a:r>
            <a:r>
              <a:rPr lang="ru-RU" sz="1200" dirty="0" smtClean="0"/>
              <a:t>жильем;</a:t>
            </a:r>
            <a:endParaRPr lang="ru-RU" sz="1200" dirty="0"/>
          </a:p>
          <a:p>
            <a:pPr marL="354013" lvl="0" indent="3175" fontAlgn="base">
              <a:buFont typeface="Arial" panose="020B0604020202020204" pitchFamily="34" charset="0"/>
              <a:buChar char="•"/>
            </a:pPr>
            <a:r>
              <a:rPr lang="ru-RU" sz="1200" dirty="0" smtClean="0"/>
              <a:t> первоочередное </a:t>
            </a:r>
            <a:r>
              <a:rPr lang="ru-RU" sz="1200" dirty="0"/>
              <a:t>право на приобретение садовых земельных участков;</a:t>
            </a:r>
          </a:p>
          <a:p>
            <a:pPr marL="354013" lvl="0" indent="3175" fontAlgn="base">
              <a:buFont typeface="Arial" panose="020B0604020202020204" pitchFamily="34" charset="0"/>
              <a:buChar char="•"/>
            </a:pPr>
            <a:r>
              <a:rPr lang="ru-RU" sz="1200" dirty="0" smtClean="0"/>
              <a:t> компенсация расходов на оплату жилых помещений (в размере 50%);</a:t>
            </a:r>
          </a:p>
          <a:p>
            <a:pPr marL="354013" lvl="0" indent="3175" fontAlgn="base">
              <a:buFont typeface="Arial" panose="020B0604020202020204" pitchFamily="34" charset="0"/>
              <a:buChar char="•"/>
            </a:pPr>
            <a:r>
              <a:rPr lang="ru-RU" sz="1200" dirty="0" smtClean="0"/>
              <a:t> внеконкурсное </a:t>
            </a:r>
            <a:r>
              <a:rPr lang="ru-RU" sz="1200" dirty="0"/>
              <a:t>поступление в высшие учебные заведения;</a:t>
            </a:r>
          </a:p>
          <a:p>
            <a:pPr marL="354013" lvl="0" indent="3175" fontAlgn="base">
              <a:buFont typeface="Arial" panose="020B0604020202020204" pitchFamily="34" charset="0"/>
              <a:buChar char="•"/>
            </a:pPr>
            <a:r>
              <a:rPr lang="ru-RU" sz="1200" dirty="0" smtClean="0"/>
              <a:t> преимущественное </a:t>
            </a:r>
            <a:r>
              <a:rPr lang="ru-RU" sz="1200" dirty="0"/>
              <a:t>пользование всеми видами услуг учреждений связи, культурно-просветительских и спортивно-оздоровительных учреждений;</a:t>
            </a:r>
          </a:p>
          <a:p>
            <a:pPr marL="528638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</a:rPr>
              <a:t>Ежемесячная денежная выплата ветеранам боевых действий </a:t>
            </a:r>
            <a:br>
              <a:rPr lang="ru-RU" sz="12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656" y="2541260"/>
            <a:ext cx="6336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3175" fontAlgn="base"/>
            <a:r>
              <a:rPr lang="ru-RU" sz="1200" b="1" dirty="0"/>
              <a:t>Право на набор социальных услуг для ветеранов боевых действий:</a:t>
            </a:r>
            <a:endParaRPr lang="ru-RU" sz="1200" dirty="0"/>
          </a:p>
          <a:p>
            <a:pPr marL="354013" lvl="0" indent="3175" fontAlgn="base">
              <a:buFont typeface="Arial" panose="020B0604020202020204" pitchFamily="34" charset="0"/>
              <a:buChar char="•"/>
            </a:pPr>
            <a:r>
              <a:rPr lang="ru-RU" sz="1200" dirty="0"/>
              <a:t> предоставление санаторно-курортного лечения;</a:t>
            </a:r>
          </a:p>
          <a:p>
            <a:pPr marL="354013" lvl="0" indent="3175" fontAlgn="base">
              <a:buFont typeface="Arial" panose="020B0604020202020204" pitchFamily="34" charset="0"/>
              <a:buChar char="•"/>
            </a:pPr>
            <a:r>
              <a:rPr lang="ru-RU" sz="1200" dirty="0"/>
              <a:t>  обеспечение лекарственными препаратами;</a:t>
            </a:r>
          </a:p>
          <a:p>
            <a:pPr marL="354013" lvl="0" indent="3175" fontAlgn="base">
              <a:buFont typeface="Arial" panose="020B0604020202020204" pitchFamily="34" charset="0"/>
              <a:buChar char="•"/>
            </a:pPr>
            <a:r>
              <a:rPr lang="ru-RU" sz="1200" dirty="0"/>
              <a:t>  бесплатный проезд в поездах пригородного сообщения; </a:t>
            </a:r>
          </a:p>
          <a:p>
            <a:pPr marL="354013" indent="3175" fontAlgn="base">
              <a:buFont typeface="Arial" panose="020B0604020202020204" pitchFamily="34" charset="0"/>
              <a:buChar char="•"/>
            </a:pPr>
            <a:r>
              <a:rPr lang="ru-RU" sz="1200" dirty="0"/>
              <a:t>Льготы по пенсионному обеспечению, кредитные и налоговые каникулы, сохранение рабочего места после срока службы;</a:t>
            </a:r>
          </a:p>
          <a:p>
            <a:pPr marL="354013" indent="3175" fontAlgn="base">
              <a:buFont typeface="Arial" panose="020B0604020202020204" pitchFamily="34" charset="0"/>
              <a:buChar char="•"/>
            </a:pPr>
            <a:r>
              <a:rPr lang="ru-RU" sz="1200" dirty="0"/>
              <a:t>Бюджетные места для обучения детей в вузах, бесплатный отдых детей в летних оздоровительных лагерях;</a:t>
            </a:r>
          </a:p>
          <a:p>
            <a:pPr marL="354013" indent="3175" fontAlgn="base">
              <a:buFont typeface="Arial" panose="020B0604020202020204" pitchFamily="34" charset="0"/>
              <a:buChar char="•"/>
            </a:pPr>
            <a:r>
              <a:rPr lang="ru-RU" sz="1200" dirty="0"/>
              <a:t>Возможность быстрого приобретения жилья за счет Минобороны России через </a:t>
            </a:r>
            <a:r>
              <a:rPr lang="ru-RU" sz="1200" dirty="0" err="1"/>
              <a:t>накопительно</a:t>
            </a:r>
            <a:r>
              <a:rPr lang="ru-RU" sz="1200" dirty="0"/>
              <a:t>-ипотечную систему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624" y="4644008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1" dirty="0"/>
              <a:t>Единовременные и ежемесячные федеральные </a:t>
            </a:r>
            <a:r>
              <a:rPr lang="ru-RU" sz="1600" b="1" dirty="0" smtClean="0"/>
              <a:t>выплаты</a:t>
            </a:r>
            <a:r>
              <a:rPr lang="ru-RU" sz="1600" b="1" dirty="0"/>
              <a:t> 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008113"/>
              </p:ext>
            </p:extLst>
          </p:nvPr>
        </p:nvGraphicFramePr>
        <p:xfrm>
          <a:off x="492125" y="5076056"/>
          <a:ext cx="587375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550"/>
                <a:gridCol w="4521200"/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/>
                          </a:solidFill>
                          <a:effectLst/>
                        </a:rPr>
                        <a:t>195 000 руб.</a:t>
                      </a:r>
                      <a:endParaRPr lang="ru-RU" sz="1100" b="1" dirty="0">
                        <a:solidFill>
                          <a:schemeClr val="accent3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3"/>
                          </a:solidFill>
                          <a:effectLst/>
                        </a:rPr>
                        <a:t>Единовременная федеральная денежная выплата</a:t>
                      </a:r>
                      <a:endParaRPr lang="ru-RU" sz="1100" b="1" dirty="0">
                        <a:solidFill>
                          <a:schemeClr val="accent3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204 000 руб.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Ежемесячная заработная плата в зоне СВО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242 000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Заместитель командира взвода-командир отделения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232 000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Командир отделения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226 000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Инструктор штаба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226 000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Начальник радиостанции командно-штабной машины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211 000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Повар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216 000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Старший сапер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219 000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Старший телефонист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211 000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Гранатометчик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211 000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Водитель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204 000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Стрелок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216 000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Старший водитель-электрик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211 000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47625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Пулеметчик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0" marT="0" marB="0" anchor="b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54515" y="7812360"/>
            <a:ext cx="2332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1200" b="1" dirty="0"/>
              <a:t>за полный календарный месяц</a:t>
            </a:r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30608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285</Words>
  <Application>Microsoft Office PowerPoint</Application>
  <PresentationFormat>Экран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Компик</dc:creator>
  <cp:lastModifiedBy>Компик</cp:lastModifiedBy>
  <cp:revision>8</cp:revision>
  <dcterms:created xsi:type="dcterms:W3CDTF">2023-05-31T13:27:06Z</dcterms:created>
  <dcterms:modified xsi:type="dcterms:W3CDTF">2023-06-01T05:46:19Z</dcterms:modified>
</cp:coreProperties>
</file>